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05" r:id="rId3"/>
    <p:sldId id="267" r:id="rId4"/>
    <p:sldId id="268" r:id="rId5"/>
    <p:sldId id="269" r:id="rId6"/>
    <p:sldId id="270" r:id="rId7"/>
    <p:sldId id="271" r:id="rId8"/>
    <p:sldId id="272" r:id="rId9"/>
    <p:sldId id="289" r:id="rId10"/>
    <p:sldId id="307" r:id="rId11"/>
    <p:sldId id="290" r:id="rId12"/>
    <p:sldId id="30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10A"/>
    <a:srgbClr val="CC6600"/>
    <a:srgbClr val="FF33CC"/>
    <a:srgbClr val="A8085C"/>
    <a:srgbClr val="FF3300"/>
    <a:srgbClr val="790763"/>
    <a:srgbClr val="009900"/>
    <a:srgbClr val="A9C739"/>
    <a:srgbClr val="DBB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38E12-7555-4D01-A1F8-2EED99336DC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A0051-DAD7-43C7-8412-620D2CA5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3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A0051-DAD7-43C7-8412-620D2CA5C7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9942-CDE0-43C0-95BC-5E8D8FEA7411}" type="datetime1">
              <a:rPr lang="en-US" smtClean="0"/>
              <a:t>8/17/2020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1321-6426-4A1D-911F-4F74B65FCB54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5F30-9EA5-49EA-86F3-589B2B27FA65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400E-CCF0-4A2B-8939-3CFCA29A5A2F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E3A0-6B12-44CD-9B58-826C6C46483E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83C0F-E926-42B2-B45C-3E7511F9F4C3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5CFA-28A8-48A4-B43D-F5A7401C20CC}" type="datetime1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E684-931F-4F46-A928-71B30A92CE7C}" type="datetime1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A62-564E-4C28-BCE1-363EE2699558}" type="datetime1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7A8F-D016-41FD-AF49-381C161DB653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4B55-12D4-4963-BE7C-D11E34420779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62C3B6-4F31-4743-8754-EBFACDA05A73}" type="datetime1">
              <a:rPr lang="en-US" smtClean="0"/>
              <a:t>8/17/2020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772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CHAPTER -5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7854696" cy="13716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</a:rPr>
              <a:t>CONTINUITY </a:t>
            </a:r>
          </a:p>
          <a:p>
            <a:pPr algn="ctr">
              <a:spcBef>
                <a:spcPts val="600"/>
              </a:spcBef>
            </a:pPr>
            <a:r>
              <a:rPr lang="en-US" sz="6000" b="1" dirty="0" smtClean="0">
                <a:solidFill>
                  <a:srgbClr val="00B050"/>
                </a:solidFill>
              </a:rPr>
              <a:t>AND DIFFERENTIABILITY</a:t>
            </a:r>
          </a:p>
          <a:p>
            <a:pPr algn="ctr">
              <a:spcBef>
                <a:spcPts val="600"/>
              </a:spcBef>
            </a:pPr>
            <a:r>
              <a:rPr lang="en-US" sz="5400" dirty="0" smtClean="0">
                <a:solidFill>
                  <a:srgbClr val="C00000"/>
                </a:solidFill>
              </a:rPr>
              <a:t>MODULE : </a:t>
            </a:r>
            <a:r>
              <a:rPr lang="en-US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2/4 e-content</a:t>
            </a:r>
            <a:endParaRPr lang="en-US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MADHUSUDANAN NAMBOODIRI.V,PGT(SS),AECS-1,JADUGUDA</a:t>
            </a:r>
            <a:endParaRPr lang="en-US" dirty="0"/>
          </a:p>
        </p:txBody>
      </p:sp>
      <p:pic>
        <p:nvPicPr>
          <p:cNvPr id="1026" name="Picture 2" descr="http://www.aees.gov.in/htmldocs/images/H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27"/>
            <a:ext cx="9144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5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229600" cy="5943600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ClrTx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Q2.</a:t>
                </a:r>
                <a:r>
                  <a:rPr lang="en-US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1" dirty="0">
                    <a:solidFill>
                      <a:srgbClr val="C00000"/>
                    </a:solidFill>
                  </a:rPr>
                  <a:t>    </a:t>
                </a:r>
                <a:r>
                  <a:rPr lang="en-US" b="1" dirty="0"/>
                  <a:t>Solution:</a:t>
                </a:r>
              </a:p>
              <a:p>
                <a:pPr marL="0" indent="0">
                  <a:buNone/>
                </a:pPr>
                <a:r>
                  <a:rPr lang="en-US" dirty="0"/>
                  <a:t>    Given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US" dirty="0"/>
                  <a:t> ---------(1)</a:t>
                </a:r>
              </a:p>
              <a:p>
                <a:pPr marL="0" indent="0">
                  <a:buNone/>
                </a:pPr>
                <a:r>
                  <a:rPr lang="en-US" dirty="0"/>
                  <a:t>   Differentiating both sides w.r.to x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</m:e>
                    </m:d>
                    <m:r>
                      <a:rPr lang="en-US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 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1+ 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𝑑𝑥</m:t>
                            </m:r>
                          </m:den>
                        </m:f>
                      </m:e>
                    </m:d>
                  </m:oMath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i="1" smtClean="0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sup>
                      </m:sSup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  ( Using eq.(1) ) </a:t>
                </a:r>
              </a:p>
              <a:p>
                <a:pPr marL="0" indent="0">
                  <a:buNone/>
                </a:pPr>
                <a:r>
                  <a:rPr lang="en-US" dirty="0"/>
                  <a:t>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229600" cy="5943600"/>
              </a:xfrm>
              <a:blipFill rotWithShape="1">
                <a:blip r:embed="rId2"/>
                <a:stretch>
                  <a:fillRect l="-1111" t="-205" b="-9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70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52400"/>
                <a:ext cx="9144000" cy="6400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b="1" dirty="0" smtClean="0"/>
                  <a:t>SUMMARY</a:t>
                </a:r>
              </a:p>
              <a:p>
                <a:pPr>
                  <a:lnSpc>
                    <a:spcPct val="150000"/>
                  </a:lnSpc>
                  <a:buClrTx/>
                  <a:buFont typeface="Arial" pitchFamily="34" charset="0"/>
                  <a:buChar char="•"/>
                </a:pPr>
                <a:r>
                  <a:rPr lang="en-US" dirty="0"/>
                  <a:t> A function f(x) is said to be differentiable at a point x = a if </a:t>
                </a:r>
                <a:r>
                  <a:rPr lang="en-US" dirty="0" smtClean="0"/>
                  <a:t> </a:t>
                </a:r>
                <a:r>
                  <a:rPr lang="en-US" dirty="0"/>
                  <a:t>LHD </a:t>
                </a:r>
                <a:r>
                  <a:rPr lang="en-US" baseline="-25000" dirty="0"/>
                  <a:t>at x =a</a:t>
                </a:r>
                <a:r>
                  <a:rPr lang="en-US" dirty="0"/>
                  <a:t> = RHD </a:t>
                </a:r>
                <a:r>
                  <a:rPr lang="en-US" baseline="-25000" dirty="0"/>
                  <a:t> at x = </a:t>
                </a:r>
                <a:r>
                  <a:rPr lang="en-US" baseline="-25000" dirty="0" smtClean="0"/>
                  <a:t>a</a:t>
                </a:r>
              </a:p>
              <a:p>
                <a:pPr>
                  <a:lnSpc>
                    <a:spcPct val="150000"/>
                  </a:lnSpc>
                  <a:buClrTx/>
                  <a:buFont typeface="Arial" pitchFamily="34" charset="0"/>
                  <a:buChar char="•"/>
                </a:pPr>
                <a:r>
                  <a:rPr lang="en-US" dirty="0" smtClean="0"/>
                  <a:t>Steps for finding he derivative of Implicit functions</a:t>
                </a:r>
              </a:p>
              <a:p>
                <a:pPr>
                  <a:lnSpc>
                    <a:spcPct val="150000"/>
                  </a:lnSpc>
                  <a:buClrTx/>
                  <a:buFont typeface="Arial" pitchFamily="34" charset="0"/>
                  <a:buChar char="•"/>
                </a:pPr>
                <a:r>
                  <a:rPr lang="en-US" dirty="0" smtClean="0"/>
                  <a:t>Step:1 </a:t>
                </a:r>
                <a:r>
                  <a:rPr lang="en-US" dirty="0"/>
                  <a:t>– Differentiate both the sides of the equation w.r.to x </a:t>
                </a:r>
                <a:endParaRPr lang="en-US" dirty="0" smtClean="0"/>
              </a:p>
              <a:p>
                <a:pPr marL="0" indent="0">
                  <a:lnSpc>
                    <a:spcPct val="150000"/>
                  </a:lnSpc>
                  <a:buClrTx/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( </a:t>
                </a:r>
                <a:r>
                  <a:rPr lang="en-US" dirty="0"/>
                  <a:t>Independent variable)</a:t>
                </a:r>
                <a:endParaRPr lang="en-US" dirty="0">
                  <a:effectLst/>
                </a:endParaRPr>
              </a:p>
              <a:p>
                <a:pPr>
                  <a:lnSpc>
                    <a:spcPct val="150000"/>
                  </a:lnSpc>
                  <a:buClrTx/>
                  <a:buFont typeface="Arial" pitchFamily="34" charset="0"/>
                  <a:buChar char="•"/>
                </a:pPr>
                <a:r>
                  <a:rPr lang="en-US" dirty="0" smtClean="0"/>
                  <a:t>Step </a:t>
                </a:r>
                <a:r>
                  <a:rPr lang="en-US" dirty="0"/>
                  <a:t>: 2 – Use chain Rule </a:t>
                </a:r>
                <a:endParaRPr lang="en-US" dirty="0">
                  <a:effectLst/>
                </a:endParaRPr>
              </a:p>
              <a:p>
                <a:pPr>
                  <a:lnSpc>
                    <a:spcPct val="150000"/>
                  </a:lnSpc>
                  <a:buClrTx/>
                  <a:buFont typeface="Arial" pitchFamily="34" charset="0"/>
                  <a:buChar char="•"/>
                </a:pPr>
                <a:r>
                  <a:rPr lang="en-US" dirty="0" smtClean="0"/>
                  <a:t>Step </a:t>
                </a:r>
                <a:r>
                  <a:rPr lang="en-US" dirty="0"/>
                  <a:t>:3 – Use product rule , quotient rule ( if required)</a:t>
                </a:r>
                <a:endParaRPr lang="en-US" dirty="0">
                  <a:effectLst/>
                </a:endParaRPr>
              </a:p>
              <a:p>
                <a:pPr>
                  <a:lnSpc>
                    <a:spcPct val="150000"/>
                  </a:lnSpc>
                  <a:buClrTx/>
                  <a:buFont typeface="Arial" pitchFamily="34" charset="0"/>
                  <a:buChar char="•"/>
                </a:pPr>
                <a:r>
                  <a:rPr lang="en-US" dirty="0" smtClean="0"/>
                  <a:t>Step:4 </a:t>
                </a:r>
                <a:r>
                  <a:rPr lang="en-US" dirty="0"/>
                  <a:t>– Combined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terms and simplify</a:t>
                </a:r>
                <a:endParaRPr lang="en-US" dirty="0">
                  <a:effectLst/>
                </a:endParaRPr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2400"/>
                <a:ext cx="9144000" cy="6400800"/>
              </a:xfrm>
              <a:blipFill rotWithShape="1">
                <a:blip r:embed="rId2"/>
                <a:stretch>
                  <a:fillRect l="-1133" t="-762" b="-15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85800"/>
                <a:ext cx="8229600" cy="5638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QUESTIONS FOR PARCTICE</a:t>
                </a:r>
              </a:p>
              <a:p>
                <a:pPr marL="0" indent="0">
                  <a:buNone/>
                </a:pPr>
                <a:r>
                  <a:rPr lang="en-US" dirty="0"/>
                  <a:t>    1) Differentiate sin ( </a:t>
                </a:r>
                <a:r>
                  <a:rPr lang="en-US" dirty="0" err="1"/>
                  <a:t>cos</a:t>
                </a:r>
                <a:r>
                  <a:rPr lang="en-US" dirty="0"/>
                  <a:t>(</a:t>
                </a:r>
                <a:r>
                  <a:rPr lang="en-US" dirty="0" err="1"/>
                  <a:t>xy</a:t>
                </a:r>
                <a:r>
                  <a:rPr lang="en-US" dirty="0"/>
                  <a:t>)) w.r.to x</a:t>
                </a:r>
              </a:p>
              <a:p>
                <a:pPr marL="0" indent="0">
                  <a:buNone/>
                </a:pPr>
                <a:r>
                  <a:rPr lang="en-US" dirty="0"/>
                  <a:t>    2) Differentiate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</m:sup>
                        </m:sSup>
                      </m:e>
                    </m:rad>
                  </m:oMath>
                </a14:m>
                <a:r>
                  <a:rPr lang="en-US" dirty="0"/>
                  <a:t> , x &gt; </a:t>
                </a:r>
                <a:r>
                  <a:rPr lang="en-US" dirty="0" smtClean="0"/>
                  <a:t>0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3)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𝑥𝑦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𝐾</m:t>
                    </m:r>
                    <m:r>
                      <a:rPr lang="en-US" i="1">
                        <a:latin typeface="Cambria Math"/>
                      </a:rPr>
                      <m:t> , </m:t>
                    </m:r>
                    <m:r>
                      <a:rPr lang="en-US" i="1">
                        <a:latin typeface="Cambria Math"/>
                      </a:rPr>
                      <m:t>𝑡h𝑒𝑛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when x =1 and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4) Differentiate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 w.r.to x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5) Show that f(x) = 2x -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 is continuous but not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differentiable at x = 0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6) Discuss the continuity and differentiability of the </a:t>
                </a:r>
              </a:p>
              <a:p>
                <a:pPr marL="0" indent="0">
                  <a:buNone/>
                </a:pPr>
                <a:r>
                  <a:rPr lang="en-US"/>
                  <a:t> </a:t>
                </a:r>
                <a:r>
                  <a:rPr lang="en-US" smtClean="0"/>
                  <a:t>       function </a:t>
                </a:r>
                <a:r>
                  <a:rPr lang="en-US" dirty="0" smtClean="0"/>
                  <a:t>f(x)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dirty="0" smtClean="0"/>
                  <a:t> in the interval ( -1,2)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85800"/>
                <a:ext cx="8229600" cy="5638800"/>
              </a:xfrm>
              <a:blipFill rotWithShape="1">
                <a:blip r:embed="rId2"/>
                <a:stretch>
                  <a:fillRect l="-1259" t="-865" b="-4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8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PREVIOUS KNOWLEDGE 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Continuity of functions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Evaluation of limit of functions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Definition of differentiation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Product rule and Quotient rule of differentiation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913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DIFFERENTIABILITY</a:t>
            </a:r>
            <a:endParaRPr 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533400"/>
                <a:ext cx="8534400" cy="5867400"/>
              </a:xfrm>
            </p:spPr>
            <p:txBody>
              <a:bodyPr>
                <a:normAutofit/>
              </a:bodyPr>
              <a:lstStyle/>
              <a:p>
                <a:pPr>
                  <a:buClr>
                    <a:srgbClr val="FF0000"/>
                  </a:buClr>
                  <a:buFont typeface="Arial" pitchFamily="34" charset="0"/>
                  <a:buChar char="•"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For a given function y = f(x) the derivative of f(x) is denoted by f ‘ (x) or y ‘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80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and is defined as </a:t>
                </a: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f ’(x) 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800" b="0" i="1" smtClean="0">
                                <a:latin typeface="Cambria Math"/>
                              </a:rPr>
                              <m:t>h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US" sz="28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800" b="0" i="1" smtClean="0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provided the right hand </a:t>
                </a: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side limit exists. Derivative f(x) at a point in its domain</a:t>
                </a: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is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f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’(a) 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US" sz="28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d>
                          </m:num>
                          <m:den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. If this limit does not exists </a:t>
                </a: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then we say f(x) is not differentiable at x = a</a:t>
                </a:r>
              </a:p>
              <a:p>
                <a:pPr>
                  <a:buClr>
                    <a:srgbClr val="FF0000"/>
                  </a:buClr>
                  <a:buFont typeface="Arial" pitchFamily="34" charset="0"/>
                  <a:buChar char="•"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A function is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said to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be differentiable in an interval 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[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] if it is differentiable at every point of [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].</a:t>
                </a:r>
              </a:p>
              <a:p>
                <a:pPr>
                  <a:buClr>
                    <a:srgbClr val="FF0000"/>
                  </a:buClr>
                  <a:buFont typeface="Arial" pitchFamily="34" charset="0"/>
                  <a:buChar char="•"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function is said to be differentiable in an interval</a:t>
                </a: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(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) if it is differentiable at every point of (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533400"/>
                <a:ext cx="8534400" cy="5867400"/>
              </a:xfrm>
              <a:blipFill rotWithShape="1">
                <a:blip r:embed="rId2"/>
                <a:stretch>
                  <a:fillRect l="-1500" t="-1040" r="-143" b="-2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0678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0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Theorem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a function 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differentiable at a point 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then it is also continuous at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 point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Differentiability implies continuity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76400"/>
                <a:ext cx="8229600" cy="4648200"/>
              </a:xfrm>
            </p:spPr>
            <p:txBody>
              <a:bodyPr/>
              <a:lstStyle/>
              <a:p>
                <a:pPr>
                  <a:buClr>
                    <a:srgbClr val="FF0000"/>
                  </a:buClr>
                  <a:buFont typeface="Arial" pitchFamily="34" charset="0"/>
                  <a:buChar char="•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But the converse is not true. </a:t>
                </a:r>
              </a:p>
              <a:p>
                <a:pPr>
                  <a:buClr>
                    <a:srgbClr val="FF0000"/>
                  </a:buClr>
                  <a:buFont typeface="Arial" pitchFamily="34" charset="0"/>
                  <a:buChar char="•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Consider f(x)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which is a continuous function. Let us check its differentiability at x = 0</a:t>
                </a:r>
              </a:p>
              <a:p>
                <a:pPr>
                  <a:buClr>
                    <a:srgbClr val="FF0000"/>
                  </a:buClr>
                  <a:buFont typeface="Arial" pitchFamily="34" charset="0"/>
                  <a:buChar char="•"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Here L.H.D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latin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0+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i="1">
                                <a:latin typeface="Cambria Math"/>
                              </a:rPr>
                              <m:t>h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2400" b="0" i="1" smtClean="0">
                        <a:latin typeface="Cambria Math"/>
                      </a:rPr>
                      <m:t>=−1</m:t>
                    </m:r>
                  </m:oMath>
                </a14:m>
                <a:endParaRPr lang="en-US" sz="2400" b="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2400" b="0" dirty="0" smtClean="0"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1" smtClean="0">
                        <a:latin typeface="Cambria Math"/>
                      </a:rPr>
                      <m:t>R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.H.D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US" sz="28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d>
                          </m:num>
                          <m:den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28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32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3200" i="1">
                                <a:latin typeface="Cambria Math"/>
                              </a:rPr>
                              <m:t>h</m:t>
                            </m:r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</m:num>
                          <m:den>
                            <m:r>
                              <a:rPr lang="en-US" sz="3200" i="1"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3200" i="1">
                        <a:latin typeface="Cambria Math"/>
                      </a:rPr>
                      <m:t>=1</m:t>
                    </m:r>
                  </m:oMath>
                </a14:m>
                <a:endParaRPr lang="en-US" sz="32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Hence left hand derivative is not equal to the right </a:t>
                </a: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2800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  hand derivative. Hence it is not differentiable at </a:t>
                </a:r>
              </a:p>
              <a:p>
                <a:pPr marL="0" indent="0">
                  <a:buClr>
                    <a:srgbClr val="FF0000"/>
                  </a:buClr>
                  <a:buNone/>
                </a:pPr>
                <a:r>
                  <a:rPr lang="en-US" sz="2800" i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  x = 0</a:t>
                </a:r>
                <a:endParaRPr lang="en-US" sz="2800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Clr>
                    <a:srgbClr val="FF0000"/>
                  </a:buClr>
                  <a:buNone/>
                </a:pPr>
                <a:endParaRPr lang="en-US" dirty="0" smtClean="0"/>
              </a:p>
              <a:p>
                <a:pPr>
                  <a:buClr>
                    <a:srgbClr val="FF0000"/>
                  </a:buClr>
                  <a:buFont typeface="Arial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76400"/>
                <a:ext cx="8229600" cy="4648200"/>
              </a:xfrm>
              <a:blipFill rotWithShape="1">
                <a:blip r:embed="rId2"/>
                <a:stretch>
                  <a:fillRect l="-1852" t="-1180" r="-1630" b="-186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3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CHAIN RULE</a:t>
            </a:r>
            <a:b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 FUNCTION OF FUNCTION RULE)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914400"/>
                <a:ext cx="8686800" cy="5638800"/>
              </a:xfrm>
            </p:spPr>
            <p:txBody>
              <a:bodyPr>
                <a:normAutofit lnSpcReduction="10000"/>
              </a:bodyPr>
              <a:lstStyle/>
              <a:p>
                <a:pPr>
                  <a:buClr>
                    <a:schemeClr val="tx1"/>
                  </a:buClr>
                </a:pPr>
                <a:r>
                  <a:rPr lang="en-US" dirty="0" smtClean="0"/>
                  <a:t>Let us find the derivative of y = f(x)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Expanding this as a polynomial we get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y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/>
                  <a:t>. Differentiating w.r.to x we get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0" smtClean="0">
                        <a:latin typeface="Cambria Math"/>
                      </a:rPr>
                      <m:t>9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+18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+9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=9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6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d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b="0" dirty="0" smtClean="0"/>
                  <a:t>   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=9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-------------(1)</a:t>
                </a:r>
              </a:p>
              <a:p>
                <a:pPr>
                  <a:buClr>
                    <a:schemeClr val="tx1"/>
                  </a:buClr>
                </a:pPr>
                <a:r>
                  <a:rPr lang="en-US" dirty="0" smtClean="0"/>
                  <a:t>Now let us take  t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/>
                  <a:t> then y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err="1" smtClean="0"/>
                  <a:t>ie</a:t>
                </a:r>
                <a:r>
                  <a:rPr lang="en-US" dirty="0" smtClean="0"/>
                  <a:t> y is a function of t were t is a function of x.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Since y is a function  of t we can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 smtClean="0"/>
                  <a:t> and since t is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function of x we can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 Here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=3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−−−(2)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---(3)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914400"/>
                <a:ext cx="8686800" cy="5638800"/>
              </a:xfrm>
              <a:blipFill rotWithShape="1">
                <a:blip r:embed="rId3"/>
                <a:stretch>
                  <a:fillRect l="-1193" t="-1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48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229600" cy="6400800"/>
              </a:xfrm>
            </p:spPr>
            <p:txBody>
              <a:bodyPr>
                <a:normAutofit lnSpcReduction="10000"/>
              </a:bodyPr>
              <a:lstStyle/>
              <a:p>
                <a:pPr>
                  <a:buClrTx/>
                </a:pPr>
                <a:r>
                  <a:rPr lang="en-US" dirty="0" smtClean="0"/>
                  <a:t>But from equation (1)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=9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𝑑𝑡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 smtClean="0"/>
                  <a:t> from equations (2) and (3)</a:t>
                </a:r>
              </a:p>
              <a:p>
                <a:pPr>
                  <a:buClr>
                    <a:schemeClr val="tx1"/>
                  </a:buClr>
                </a:pPr>
                <a:r>
                  <a:rPr lang="en-US" dirty="0" smtClean="0"/>
                  <a:t>When y is a function of t were t is a function of x then we can differentiate y w.r.to x and it is given by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𝑑𝑡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>
                  <a:buClr>
                    <a:schemeClr val="tx1"/>
                  </a:buClr>
                </a:pPr>
                <a:r>
                  <a:rPr lang="en-US" dirty="0" smtClean="0"/>
                  <a:t>Similarly if y = f(t) , t =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∅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dirty="0" smtClean="0"/>
                  <a:t> and z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</a:rPr>
                      <m:t>ψ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 then we can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find the derivative y w.r.to x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FF33CC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33CC"/>
                            </a:solidFill>
                            <a:latin typeface="Cambria Math"/>
                            <a:ea typeface="Cambria Math"/>
                          </a:rPr>
                          <m:t>𝒅𝒕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33CC"/>
                            </a:solidFill>
                            <a:latin typeface="Cambria Math"/>
                            <a:ea typeface="Cambria Math"/>
                          </a:rPr>
                          <m:t>𝒅𝒛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𝒅𝒛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𝒅𝒙</m:t>
                        </m:r>
                      </m:den>
                    </m:f>
                  </m:oMath>
                </a14:m>
                <a:endParaRPr lang="en-US" b="1" dirty="0" smtClean="0"/>
              </a:p>
              <a:p>
                <a:pPr marL="0" indent="0">
                  <a:buNone/>
                </a:pPr>
                <a:r>
                  <a:rPr lang="en-US" dirty="0" smtClean="0"/>
                  <a:t>  This rule is called chain rule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229600" cy="6400800"/>
              </a:xfrm>
              <a:blipFill rotWithShape="1">
                <a:blip r:embed="rId2"/>
                <a:stretch>
                  <a:fillRect l="-1259" t="-1429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rved Down Arrow 3"/>
          <p:cNvSpPr/>
          <p:nvPr/>
        </p:nvSpPr>
        <p:spPr>
          <a:xfrm>
            <a:off x="2608118" y="3810000"/>
            <a:ext cx="1125682" cy="152400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3CC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>
            <a:off x="3733800" y="3581400"/>
            <a:ext cx="2667000" cy="381000"/>
          </a:xfrm>
          <a:prstGeom prst="curvedDownArrow">
            <a:avLst>
              <a:gd name="adj1" fmla="val 25000"/>
              <a:gd name="adj2" fmla="val 50000"/>
              <a:gd name="adj3" fmla="val 0"/>
            </a:avLst>
          </a:prstGeom>
          <a:solidFill>
            <a:srgbClr val="FF33CC"/>
          </a:solidFill>
          <a:ln>
            <a:solidFill>
              <a:srgbClr val="A808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Up Arrow 5"/>
          <p:cNvSpPr/>
          <p:nvPr/>
        </p:nvSpPr>
        <p:spPr>
          <a:xfrm>
            <a:off x="2608118" y="4343400"/>
            <a:ext cx="3962400" cy="271023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4600" y="4715754"/>
                <a:ext cx="8382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715754"/>
                <a:ext cx="838200" cy="6182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57600" y="4715754"/>
                <a:ext cx="8382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33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𝒅𝒕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𝒅𝒛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715754"/>
                <a:ext cx="838200" cy="6182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10200" y="4715754"/>
                <a:ext cx="8382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𝒅𝒛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715754"/>
                <a:ext cx="838200" cy="6182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>
            <a:endCxn id="8" idx="0"/>
          </p:cNvCxnSpPr>
          <p:nvPr/>
        </p:nvCxnSpPr>
        <p:spPr>
          <a:xfrm>
            <a:off x="2933700" y="4191000"/>
            <a:ext cx="0" cy="5247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038600" y="4191000"/>
            <a:ext cx="0" cy="5247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867400" y="4267200"/>
            <a:ext cx="0" cy="5247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5151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DERIVATIVES  OF  IMPLICIT  FUNCTIONS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algn="just">
              <a:buClrTx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a function the dependent variable y can be explicitly written in terms of independent variable x i.e.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terms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'x' must not involve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any manner then the function is called an explicit function e.g.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1) 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    2) 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sin2x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the dependent variable y and independent variable x are so convoluted in an equation that y cannot be written explicitly as function of x then f(x) is said to be an implicit function.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e.g.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+ y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= tan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dirty="0" smtClean="0"/>
              <a:t>.</a:t>
            </a:r>
          </a:p>
          <a:p>
            <a:pPr>
              <a:buClrTx/>
            </a:pPr>
            <a:r>
              <a:rPr lang="en-US" dirty="0" smtClean="0"/>
              <a:t>Steps used to find the derivative of Implicit functions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1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685800"/>
                <a:ext cx="8229600" cy="5791200"/>
              </a:xfrm>
            </p:spPr>
            <p:txBody>
              <a:bodyPr/>
              <a:lstStyle/>
              <a:p>
                <a:pPr>
                  <a:buClrTx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Step:1 – Differentiate both the sides of the equation w.r.to x ( Independent variable)</a:t>
                </a:r>
              </a:p>
              <a:p>
                <a:pPr>
                  <a:buClr>
                    <a:schemeClr val="tx1"/>
                  </a:buClr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Step : 2 – Use chain Rule </a:t>
                </a:r>
              </a:p>
              <a:p>
                <a:pPr>
                  <a:buClr>
                    <a:schemeClr val="tx1"/>
                  </a:buClr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Step :3 – Use product rule , quotient rule ( if required)</a:t>
                </a:r>
              </a:p>
              <a:p>
                <a:pPr>
                  <a:buClr>
                    <a:schemeClr val="tx1"/>
                  </a:buClr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Step:4 – Combined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terms and simplify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Examples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Q1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.Differentiate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e>
                    </m:ra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w.r.to x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Solution: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Let y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𝑡𝑎𝑛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e>
                    </m:rad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Using chain rule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𝑡𝑎𝑛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𝑡𝑎𝑛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rad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685800"/>
                <a:ext cx="8229600" cy="5791200"/>
              </a:xfrm>
              <a:blipFill rotWithShape="1">
                <a:blip r:embed="rId2"/>
                <a:stretch>
                  <a:fillRect l="-1333" t="-947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61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458200" cy="5943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𝑡𝑎𝑛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rad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 smtClean="0"/>
                  <a:t> 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𝑡𝑎𝑛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</m:e>
                        </m:rad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𝑠𝑒𝑐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rad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𝑠𝑒𝑐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𝑡𝑎𝑛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OR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Take y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</m:ra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where t = tan z   and z 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. Differentiating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we get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𝑡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𝑑𝑡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𝑑𝑧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𝑧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𝑑𝑧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Using chain rule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𝒅𝒕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𝒅𝒛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𝒅𝒛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𝑡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𝑧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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  <a:sym typeface="Symbol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  <a:sym typeface="Symbol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  <a:sym typeface="Symbol"/>
                              </a:rPr>
                              <m:t>𝑡𝑎𝑛𝑧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𝑧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  <a:sym typeface="Symbol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  <a:sym typeface="Symbol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𝑠𝑒𝑐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𝑡𝑎𝑛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</m:e>
                        </m:rad>
                      </m:den>
                    </m:f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458200" cy="5943600"/>
              </a:xfrm>
              <a:blipFill rotWithShape="1">
                <a:blip r:embed="rId2"/>
                <a:stretch>
                  <a:fillRect l="-1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67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939</TotalTime>
  <Words>1668</Words>
  <Application>Microsoft Office PowerPoint</Application>
  <PresentationFormat>On-screen Show (4:3)</PresentationFormat>
  <Paragraphs>116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CHAPTER -5</vt:lpstr>
      <vt:lpstr>PREVIOUS KNOWLEDGE </vt:lpstr>
      <vt:lpstr>DIFFERENTIABILITY</vt:lpstr>
      <vt:lpstr>Theorem : If a function f is differentiable at a point c, then it is also continuous at that point. ie. Differentiability implies continuity</vt:lpstr>
      <vt:lpstr>CHAIN RULE  ( FUNCTION OF FUNCTION RULE)</vt:lpstr>
      <vt:lpstr>PowerPoint Presentation</vt:lpstr>
      <vt:lpstr>DERIVATIVES  OF  IMPLICIT 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-5</dc:title>
  <dc:creator>Madhusudanan</dc:creator>
  <cp:lastModifiedBy>admin</cp:lastModifiedBy>
  <cp:revision>100</cp:revision>
  <dcterms:created xsi:type="dcterms:W3CDTF">2006-08-16T00:00:00Z</dcterms:created>
  <dcterms:modified xsi:type="dcterms:W3CDTF">2020-08-17T00:00:28Z</dcterms:modified>
</cp:coreProperties>
</file>